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handoutMasterIdLst>
    <p:handoutMasterId r:id="rId9"/>
  </p:handoutMasterIdLst>
  <p:sldIdLst>
    <p:sldId id="3638" r:id="rId6"/>
    <p:sldId id="3639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087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DECFF-E3FF-48EB-A4A8-7C575B3172B9}" type="datetimeFigureOut">
              <a:rPr lang="zh-CN" altLang="en-US" smtClean="0"/>
              <a:t>2025/3/21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11D19-C14A-4A9B-A3D1-BFECE5AD5E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338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BC694-193C-4E6C-9FE1-247F8A6747B7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D6179-7C92-4F73-8BB8-12FDFF794E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9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800"/>
              </a:lnSpc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66DF164-4319-432A-BDD8-75F3F61E9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73483" y="6538382"/>
            <a:ext cx="1458472" cy="288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1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zh-CN" altLang="en-US"/>
              <a:t>数据分级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746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800"/>
              </a:lnSpc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09600" y="1901825"/>
            <a:ext cx="10972801" cy="4425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lnSpc>
                <a:spcPct val="100000"/>
              </a:lnSpc>
              <a:buNone/>
              <a:defRPr sz="1800"/>
            </a:lvl2pPr>
            <a:lvl3pPr marL="914400" indent="0">
              <a:lnSpc>
                <a:spcPct val="100000"/>
              </a:lnSpc>
              <a:buNone/>
              <a:defRPr sz="1600"/>
            </a:lvl3pPr>
            <a:lvl4pPr marL="1371600" indent="0">
              <a:lnSpc>
                <a:spcPct val="100000"/>
              </a:lnSpc>
              <a:buNone/>
              <a:defRPr sz="1600"/>
            </a:lvl4pPr>
            <a:lvl5pPr marL="1828800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736068-59BA-4C25-A364-40667C477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73483" y="6538382"/>
            <a:ext cx="1458472" cy="288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1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zh-CN" altLang="en-US"/>
              <a:t>数据分级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887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_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888134" cy="1325563"/>
          </a:xfrm>
        </p:spPr>
        <p:txBody>
          <a:bodyPr/>
          <a:lstStyle>
            <a:lvl1pPr>
              <a:lnSpc>
                <a:spcPts val="4800"/>
              </a:lnSpc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6215063" y="1901825"/>
            <a:ext cx="5282670" cy="44259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2"/>
          </p:nvPr>
        </p:nvSpPr>
        <p:spPr>
          <a:xfrm>
            <a:off x="609600" y="1901825"/>
            <a:ext cx="5282670" cy="44259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DFAF39A2-F544-4CA5-80F6-43E8578DB7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73483" y="6538382"/>
            <a:ext cx="1458472" cy="288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zh-CN" altLang="en-US" sz="1100" b="0" i="0" kern="1200">
                <a:solidFill>
                  <a:schemeClr val="accent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zh-CN" altLang="en-US"/>
              <a:t>数据分级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77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4800"/>
              </a:lnSpc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8703225" y="6583362"/>
            <a:ext cx="1354858" cy="244682"/>
          </a:xfrm>
          <a:prstGeom prst="rect">
            <a:avLst/>
          </a:prstGeom>
        </p:spPr>
        <p:txBody>
          <a:bodyPr vert="horz" wrap="none">
            <a:spAutoFit/>
          </a:bodyPr>
          <a:lstStyle>
            <a:lvl1pPr marL="0" indent="0" algn="r">
              <a:buNone/>
              <a:defRPr sz="11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/>
              <a:t>Data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74336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/>
          <p:nvPr userDrawn="1"/>
        </p:nvSpPr>
        <p:spPr>
          <a:xfrm rot="10800000">
            <a:off x="10150548" y="6472863"/>
            <a:ext cx="2047392" cy="398263"/>
          </a:xfrm>
          <a:custGeom>
            <a:avLst/>
            <a:gdLst>
              <a:gd name="connsiteX0" fmla="*/ 0 w 1803485"/>
              <a:gd name="connsiteY0" fmla="*/ 0 h 354932"/>
              <a:gd name="connsiteX1" fmla="*/ 1803485 w 1803485"/>
              <a:gd name="connsiteY1" fmla="*/ 0 h 354932"/>
              <a:gd name="connsiteX2" fmla="*/ 1803485 w 1803485"/>
              <a:gd name="connsiteY2" fmla="*/ 354932 h 354932"/>
              <a:gd name="connsiteX3" fmla="*/ 0 w 1803485"/>
              <a:gd name="connsiteY3" fmla="*/ 354932 h 354932"/>
              <a:gd name="connsiteX4" fmla="*/ 0 w 1803485"/>
              <a:gd name="connsiteY4" fmla="*/ 0 h 354932"/>
              <a:gd name="connsiteX0" fmla="*/ 0 w 2008025"/>
              <a:gd name="connsiteY0" fmla="*/ 1 h 354933"/>
              <a:gd name="connsiteX1" fmla="*/ 2008025 w 2008025"/>
              <a:gd name="connsiteY1" fmla="*/ 0 h 354933"/>
              <a:gd name="connsiteX2" fmla="*/ 1803485 w 2008025"/>
              <a:gd name="connsiteY2" fmla="*/ 354933 h 354933"/>
              <a:gd name="connsiteX3" fmla="*/ 0 w 2008025"/>
              <a:gd name="connsiteY3" fmla="*/ 354933 h 354933"/>
              <a:gd name="connsiteX4" fmla="*/ 0 w 2008025"/>
              <a:gd name="connsiteY4" fmla="*/ 1 h 354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08025" h="354933">
                <a:moveTo>
                  <a:pt x="0" y="1"/>
                </a:moveTo>
                <a:lnTo>
                  <a:pt x="2008025" y="0"/>
                </a:lnTo>
                <a:lnTo>
                  <a:pt x="1803485" y="354933"/>
                </a:lnTo>
                <a:lnTo>
                  <a:pt x="0" y="354933"/>
                </a:lnTo>
                <a:lnTo>
                  <a:pt x="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172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11574065" y="6496013"/>
            <a:ext cx="617011" cy="366183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685663" rtl="0" eaLnBrk="1" latinLnBrk="0" hangingPunct="1">
              <a:defRPr sz="900" b="0" i="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342831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663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494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326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157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6989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9820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651" algn="l" defTabSz="685663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219BBCF-6562-0F4B-B1E4-C6BFB9DF245D}" type="slidenum">
              <a:rPr lang="en-US" sz="1200" smtClean="0">
                <a:solidFill>
                  <a:srgbClr val="FFFFFF"/>
                </a:solidFill>
              </a:rPr>
              <a:pPr/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50000"/>
          <a:stretch/>
        </p:blipFill>
        <p:spPr>
          <a:xfrm>
            <a:off x="10565109" y="6622966"/>
            <a:ext cx="765552" cy="206703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1518607" y="6575350"/>
            <a:ext cx="0" cy="209685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Placeholder 13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42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72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86" r:id="rId4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charset="2"/>
        <a:buChar char="§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LucidaGrande" charset="0"/>
        <a:buChar char="-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Courier New" charset="0"/>
        <a:buChar char="o"/>
        <a:defRPr sz="1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>
            <a:extLst>
              <a:ext uri="{FF2B5EF4-FFF2-40B4-BE49-F238E27FC236}">
                <a16:creationId xmlns:a16="http://schemas.microsoft.com/office/drawing/2014/main" id="{BEF685FF-32A5-4587-A65E-E0AF4891F59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360" imgH="360" progId="TCLayout.ActiveDocument.1">
                  <p:embed/>
                </p:oleObj>
              </mc:Choice>
              <mc:Fallback>
                <p:oleObj name="think-cell 幻灯片" r:id="rId3" imgW="360" imgH="360" progId="TCLayout.ActiveDocument.1">
                  <p:embed/>
                  <p:pic>
                    <p:nvPicPr>
                      <p:cNvPr id="2" name="对象 1" hidden="1">
                        <a:extLst>
                          <a:ext uri="{FF2B5EF4-FFF2-40B4-BE49-F238E27FC236}">
                            <a16:creationId xmlns:a16="http://schemas.microsoft.com/office/drawing/2014/main" id="{BEF685FF-32A5-4587-A65E-E0AF4891F5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标题 1">
            <a:extLst>
              <a:ext uri="{FF2B5EF4-FFF2-40B4-BE49-F238E27FC236}">
                <a16:creationId xmlns:a16="http://schemas.microsoft.com/office/drawing/2014/main" id="{2F965E01-40DD-4FD5-91C4-6BA959E20429}"/>
              </a:ext>
            </a:extLst>
          </p:cNvPr>
          <p:cNvSpPr txBox="1">
            <a:spLocks/>
          </p:cNvSpPr>
          <p:nvPr/>
        </p:nvSpPr>
        <p:spPr>
          <a:xfrm>
            <a:off x="590313" y="174829"/>
            <a:ext cx="10744200" cy="7466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zh-CN" altLang="en-US" sz="4000" dirty="0">
                <a:latin typeface="+mj-lt"/>
                <a:ea typeface="微软雅黑" panose="020B0503020204020204" pitchFamily="34" charset="-122"/>
              </a:rPr>
              <a:t>授权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17DBBE5C-9195-4A6E-A863-5E28BAAC7F0F}"/>
              </a:ext>
            </a:extLst>
          </p:cNvPr>
          <p:cNvGrpSpPr/>
          <p:nvPr/>
        </p:nvGrpSpPr>
        <p:grpSpPr>
          <a:xfrm>
            <a:off x="723451" y="945197"/>
            <a:ext cx="7881837" cy="45719"/>
            <a:chOff x="740229" y="1023255"/>
            <a:chExt cx="2366607" cy="381002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86F4A1E-F681-4CB7-B901-99348656F2EC}"/>
                </a:ext>
              </a:extLst>
            </p:cNvPr>
            <p:cNvSpPr/>
            <p:nvPr/>
          </p:nvSpPr>
          <p:spPr>
            <a:xfrm>
              <a:off x="740229" y="1023256"/>
              <a:ext cx="2307771" cy="38100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38" name="等腰三角形 37">
              <a:extLst>
                <a:ext uri="{FF2B5EF4-FFF2-40B4-BE49-F238E27FC236}">
                  <a16:creationId xmlns:a16="http://schemas.microsoft.com/office/drawing/2014/main" id="{D70DC495-DAF7-45FA-81AE-F83E6DBA3DF9}"/>
                </a:ext>
              </a:extLst>
            </p:cNvPr>
            <p:cNvSpPr/>
            <p:nvPr/>
          </p:nvSpPr>
          <p:spPr>
            <a:xfrm>
              <a:off x="2995528" y="1023255"/>
              <a:ext cx="111308" cy="381002"/>
            </a:xfrm>
            <a:prstGeom prst="triangle">
              <a:avLst/>
            </a:prstGeom>
            <a:solidFill>
              <a:srgbClr val="FD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</a:endParaRPr>
            </a:p>
          </p:txBody>
        </p:sp>
      </p:grp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FA29201-0CA5-ABFF-63DE-33F3DE75F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570947"/>
              </p:ext>
            </p:extLst>
          </p:nvPr>
        </p:nvGraphicFramePr>
        <p:xfrm>
          <a:off x="2319380" y="1857348"/>
          <a:ext cx="6660541" cy="4055455"/>
        </p:xfrm>
        <a:graphic>
          <a:graphicData uri="http://schemas.openxmlformats.org/drawingml/2006/table">
            <a:tbl>
              <a:tblPr/>
              <a:tblGrid>
                <a:gridCol w="1296532">
                  <a:extLst>
                    <a:ext uri="{9D8B030D-6E8A-4147-A177-3AD203B41FA5}">
                      <a16:colId xmlns:a16="http://schemas.microsoft.com/office/drawing/2014/main" val="1750739626"/>
                    </a:ext>
                  </a:extLst>
                </a:gridCol>
                <a:gridCol w="3489485">
                  <a:extLst>
                    <a:ext uri="{9D8B030D-6E8A-4147-A177-3AD203B41FA5}">
                      <a16:colId xmlns:a16="http://schemas.microsoft.com/office/drawing/2014/main" val="3531839887"/>
                    </a:ext>
                  </a:extLst>
                </a:gridCol>
                <a:gridCol w="1874524">
                  <a:extLst>
                    <a:ext uri="{9D8B030D-6E8A-4147-A177-3AD203B41FA5}">
                      <a16:colId xmlns:a16="http://schemas.microsoft.com/office/drawing/2014/main" val="1256482039"/>
                    </a:ext>
                  </a:extLst>
                </a:gridCol>
              </a:tblGrid>
              <a:tr h="26903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客户代码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公司名称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311778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0250156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深圳崇发康明斯发动机有限公司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4130865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0030020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重庆龙源动力设备有限公司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78839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0070024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湖北惠通能动力实业有限公司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768913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0210058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西安新重康发动机销售服务有限公司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055995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0070023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襄阳朗弘盛世动力科技有限公司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582259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160172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南通鑫康动力设备有限公司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020648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0030011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重庆西电动力设备有限公司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泵机授权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941778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0210058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西安新重康发动机销售服务有限公司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zh-CN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油气田授权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6748418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0040077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成都重发机电设备有限公司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油气田授权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553327"/>
                  </a:ext>
                </a:extLst>
              </a:tr>
              <a:tr h="37864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0070031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美之星动力科技（重庆）有限公司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宋体" panose="02010600030101010101" pitchFamily="2" charset="-122"/>
                          <a:ea typeface="宋体" panose="02010600030101010101" pitchFamily="2" charset="-122"/>
                          <a:cs typeface="+mn-cs"/>
                        </a:rPr>
                        <a:t>油气田授权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20257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B830844C-15FC-F940-185E-32C4C99BDD72}"/>
              </a:ext>
            </a:extLst>
          </p:cNvPr>
          <p:cNvSpPr txBox="1"/>
          <p:nvPr/>
        </p:nvSpPr>
        <p:spPr>
          <a:xfrm>
            <a:off x="5123102" y="1295873"/>
            <a:ext cx="10530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kern="100" dirty="0">
                <a:effectLst/>
                <a:latin typeface="+mn-ea"/>
                <a:cs typeface="Times New Roman" panose="02020603050405020304" pitchFamily="18" charset="0"/>
              </a:rPr>
              <a:t>202</a:t>
            </a:r>
            <a:r>
              <a:rPr lang="en-US" altLang="zh-CN" kern="100" dirty="0">
                <a:latin typeface="+mn-ea"/>
                <a:cs typeface="Times New Roman" panose="02020603050405020304" pitchFamily="18" charset="0"/>
              </a:rPr>
              <a:t>5</a:t>
            </a:r>
            <a:r>
              <a:rPr lang="zh-CN" altLang="en-US" sz="1800" kern="100" dirty="0">
                <a:effectLst/>
                <a:latin typeface="+mn-ea"/>
                <a:cs typeface="Times New Roman" panose="02020603050405020304" pitchFamily="18" charset="0"/>
              </a:rPr>
              <a:t>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138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>
            <a:extLst>
              <a:ext uri="{FF2B5EF4-FFF2-40B4-BE49-F238E27FC236}">
                <a16:creationId xmlns:a16="http://schemas.microsoft.com/office/drawing/2014/main" id="{BEF685FF-32A5-4587-A65E-E0AF4891F59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幻灯片" r:id="rId3" imgW="360" imgH="360" progId="TCLayout.ActiveDocument.1">
                  <p:embed/>
                </p:oleObj>
              </mc:Choice>
              <mc:Fallback>
                <p:oleObj name="think-cell 幻灯片" r:id="rId3" imgW="360" imgH="360" progId="TCLayout.ActiveDocument.1">
                  <p:embed/>
                  <p:pic>
                    <p:nvPicPr>
                      <p:cNvPr id="2" name="对象 1" hidden="1">
                        <a:extLst>
                          <a:ext uri="{FF2B5EF4-FFF2-40B4-BE49-F238E27FC236}">
                            <a16:creationId xmlns:a16="http://schemas.microsoft.com/office/drawing/2014/main" id="{BEF685FF-32A5-4587-A65E-E0AF4891F5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标题 1">
            <a:extLst>
              <a:ext uri="{FF2B5EF4-FFF2-40B4-BE49-F238E27FC236}">
                <a16:creationId xmlns:a16="http://schemas.microsoft.com/office/drawing/2014/main" id="{2F965E01-40DD-4FD5-91C4-6BA959E20429}"/>
              </a:ext>
            </a:extLst>
          </p:cNvPr>
          <p:cNvSpPr txBox="1">
            <a:spLocks/>
          </p:cNvSpPr>
          <p:nvPr/>
        </p:nvSpPr>
        <p:spPr>
          <a:xfrm>
            <a:off x="590313" y="174829"/>
            <a:ext cx="10744200" cy="74669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zh-CN" altLang="en-US" sz="4000" dirty="0">
                <a:latin typeface="+mj-lt"/>
                <a:ea typeface="微软雅黑" panose="020B0503020204020204" pitchFamily="34" charset="-122"/>
              </a:rPr>
              <a:t>区域</a:t>
            </a: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17DBBE5C-9195-4A6E-A863-5E28BAAC7F0F}"/>
              </a:ext>
            </a:extLst>
          </p:cNvPr>
          <p:cNvGrpSpPr/>
          <p:nvPr/>
        </p:nvGrpSpPr>
        <p:grpSpPr>
          <a:xfrm>
            <a:off x="723451" y="945197"/>
            <a:ext cx="7881837" cy="45719"/>
            <a:chOff x="740229" y="1023255"/>
            <a:chExt cx="2366607" cy="381002"/>
          </a:xfrm>
        </p:grpSpPr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286F4A1E-F681-4CB7-B901-99348656F2EC}"/>
                </a:ext>
              </a:extLst>
            </p:cNvPr>
            <p:cNvSpPr/>
            <p:nvPr/>
          </p:nvSpPr>
          <p:spPr>
            <a:xfrm>
              <a:off x="740229" y="1023256"/>
              <a:ext cx="2307771" cy="381001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</a:endParaRPr>
            </a:p>
          </p:txBody>
        </p:sp>
        <p:sp>
          <p:nvSpPr>
            <p:cNvPr id="38" name="等腰三角形 37">
              <a:extLst>
                <a:ext uri="{FF2B5EF4-FFF2-40B4-BE49-F238E27FC236}">
                  <a16:creationId xmlns:a16="http://schemas.microsoft.com/office/drawing/2014/main" id="{D70DC495-DAF7-45FA-81AE-F83E6DBA3DF9}"/>
                </a:ext>
              </a:extLst>
            </p:cNvPr>
            <p:cNvSpPr/>
            <p:nvPr/>
          </p:nvSpPr>
          <p:spPr>
            <a:xfrm>
              <a:off x="2995528" y="1023255"/>
              <a:ext cx="111308" cy="381002"/>
            </a:xfrm>
            <a:prstGeom prst="triangle">
              <a:avLst/>
            </a:prstGeom>
            <a:solidFill>
              <a:srgbClr val="FD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  <a:cs typeface="+mn-cs"/>
              </a:endParaRPr>
            </a:p>
          </p:txBody>
        </p:sp>
      </p:grpSp>
      <p:sp>
        <p:nvSpPr>
          <p:cNvPr id="6" name="文本框 5">
            <a:extLst>
              <a:ext uri="{FF2B5EF4-FFF2-40B4-BE49-F238E27FC236}">
                <a16:creationId xmlns:a16="http://schemas.microsoft.com/office/drawing/2014/main" id="{943B7782-3941-E87A-F67C-ACF145F30622}"/>
              </a:ext>
            </a:extLst>
          </p:cNvPr>
          <p:cNvSpPr txBox="1"/>
          <p:nvPr/>
        </p:nvSpPr>
        <p:spPr>
          <a:xfrm>
            <a:off x="864106" y="1053150"/>
            <a:ext cx="1491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800" kern="100" dirty="0">
                <a:effectLst/>
                <a:latin typeface="+mn-ea"/>
                <a:cs typeface="Times New Roman" panose="02020603050405020304" pitchFamily="18" charset="0"/>
              </a:rPr>
              <a:t>泵机市场</a:t>
            </a: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39C8B1E-4447-EEB0-0028-3335F449E934}"/>
              </a:ext>
            </a:extLst>
          </p:cNvPr>
          <p:cNvSpPr txBox="1"/>
          <p:nvPr/>
        </p:nvSpPr>
        <p:spPr>
          <a:xfrm>
            <a:off x="850386" y="4458579"/>
            <a:ext cx="14914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kern="100" dirty="0">
                <a:latin typeface="+mn-ea"/>
                <a:cs typeface="Times New Roman" panose="02020603050405020304" pitchFamily="18" charset="0"/>
              </a:rPr>
              <a:t>油气田</a:t>
            </a:r>
            <a:r>
              <a:rPr lang="zh-CN" altLang="en-US" sz="1800" kern="100" dirty="0">
                <a:effectLst/>
                <a:latin typeface="+mn-ea"/>
                <a:cs typeface="Times New Roman" panose="02020603050405020304" pitchFamily="18" charset="0"/>
              </a:rPr>
              <a:t>市场</a:t>
            </a:r>
            <a:endParaRPr lang="zh-CN" alt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ACDFA4A-274D-EDB4-B5F9-D04F1B92E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61071"/>
              </p:ext>
            </p:extLst>
          </p:nvPr>
        </p:nvGraphicFramePr>
        <p:xfrm>
          <a:off x="861922" y="1521276"/>
          <a:ext cx="10515599" cy="2637480"/>
        </p:xfrm>
        <a:graphic>
          <a:graphicData uri="http://schemas.openxmlformats.org/drawingml/2006/table">
            <a:tbl>
              <a:tblPr/>
              <a:tblGrid>
                <a:gridCol w="945606">
                  <a:extLst>
                    <a:ext uri="{9D8B030D-6E8A-4147-A177-3AD203B41FA5}">
                      <a16:colId xmlns:a16="http://schemas.microsoft.com/office/drawing/2014/main" val="3639876704"/>
                    </a:ext>
                  </a:extLst>
                </a:gridCol>
                <a:gridCol w="888642">
                  <a:extLst>
                    <a:ext uri="{9D8B030D-6E8A-4147-A177-3AD203B41FA5}">
                      <a16:colId xmlns:a16="http://schemas.microsoft.com/office/drawing/2014/main" val="3075460958"/>
                    </a:ext>
                  </a:extLst>
                </a:gridCol>
                <a:gridCol w="1230428">
                  <a:extLst>
                    <a:ext uri="{9D8B030D-6E8A-4147-A177-3AD203B41FA5}">
                      <a16:colId xmlns:a16="http://schemas.microsoft.com/office/drawing/2014/main" val="1143359466"/>
                    </a:ext>
                  </a:extLst>
                </a:gridCol>
                <a:gridCol w="4557140">
                  <a:extLst>
                    <a:ext uri="{9D8B030D-6E8A-4147-A177-3AD203B41FA5}">
                      <a16:colId xmlns:a16="http://schemas.microsoft.com/office/drawing/2014/main" val="3993285466"/>
                    </a:ext>
                  </a:extLst>
                </a:gridCol>
                <a:gridCol w="1401320">
                  <a:extLst>
                    <a:ext uri="{9D8B030D-6E8A-4147-A177-3AD203B41FA5}">
                      <a16:colId xmlns:a16="http://schemas.microsoft.com/office/drawing/2014/main" val="3900911972"/>
                    </a:ext>
                  </a:extLst>
                </a:gridCol>
                <a:gridCol w="615214">
                  <a:extLst>
                    <a:ext uri="{9D8B030D-6E8A-4147-A177-3AD203B41FA5}">
                      <a16:colId xmlns:a16="http://schemas.microsoft.com/office/drawing/2014/main" val="3021741596"/>
                    </a:ext>
                  </a:extLst>
                </a:gridCol>
                <a:gridCol w="877249">
                  <a:extLst>
                    <a:ext uri="{9D8B030D-6E8A-4147-A177-3AD203B41FA5}">
                      <a16:colId xmlns:a16="http://schemas.microsoft.com/office/drawing/2014/main" val="805745378"/>
                    </a:ext>
                  </a:extLst>
                </a:gridCol>
              </a:tblGrid>
              <a:tr h="2307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序号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客户代码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公司名称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授权区域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备  注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联系人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843713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0250156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深圳崇发康明斯发动机有限公司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广东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康馨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18926033721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362714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0210058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西安新重康发动机销售服务有限公司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山东、安徽、广西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张荣全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15923026174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155448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0030020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重庆龙源动力设备有限公司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重庆、四川、山西，特殊划分用户：合肥凯泉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高卿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13908368186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273209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4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160172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南通鑫康动力设备有限公司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江苏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陈金华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13921690218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075999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5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0070024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湖北惠通能动力实业有限公司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湖北、湖南、河南、陕西、浙江、福建、江西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李丽华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18186296001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0991501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6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0070023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襄阳朗弘盛世动力科技有限公司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黑龙江、辽宁、吉林、北京、天津、河北省、上海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吴菲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13797733844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51045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7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0030011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重庆西电动力设备有限公司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海外出口项目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莫林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13983423642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633133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C2F5B04-9388-E7E8-A9B4-2AE75A1A7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181537"/>
              </p:ext>
            </p:extLst>
          </p:nvPr>
        </p:nvGraphicFramePr>
        <p:xfrm>
          <a:off x="971365" y="4890145"/>
          <a:ext cx="10515599" cy="1629599"/>
        </p:xfrm>
        <a:graphic>
          <a:graphicData uri="http://schemas.openxmlformats.org/drawingml/2006/table">
            <a:tbl>
              <a:tblPr/>
              <a:tblGrid>
                <a:gridCol w="945606">
                  <a:extLst>
                    <a:ext uri="{9D8B030D-6E8A-4147-A177-3AD203B41FA5}">
                      <a16:colId xmlns:a16="http://schemas.microsoft.com/office/drawing/2014/main" val="632798299"/>
                    </a:ext>
                  </a:extLst>
                </a:gridCol>
                <a:gridCol w="888642">
                  <a:extLst>
                    <a:ext uri="{9D8B030D-6E8A-4147-A177-3AD203B41FA5}">
                      <a16:colId xmlns:a16="http://schemas.microsoft.com/office/drawing/2014/main" val="2266283946"/>
                    </a:ext>
                  </a:extLst>
                </a:gridCol>
                <a:gridCol w="1230428">
                  <a:extLst>
                    <a:ext uri="{9D8B030D-6E8A-4147-A177-3AD203B41FA5}">
                      <a16:colId xmlns:a16="http://schemas.microsoft.com/office/drawing/2014/main" val="2116439980"/>
                    </a:ext>
                  </a:extLst>
                </a:gridCol>
                <a:gridCol w="4557140">
                  <a:extLst>
                    <a:ext uri="{9D8B030D-6E8A-4147-A177-3AD203B41FA5}">
                      <a16:colId xmlns:a16="http://schemas.microsoft.com/office/drawing/2014/main" val="3764081283"/>
                    </a:ext>
                  </a:extLst>
                </a:gridCol>
                <a:gridCol w="1401320">
                  <a:extLst>
                    <a:ext uri="{9D8B030D-6E8A-4147-A177-3AD203B41FA5}">
                      <a16:colId xmlns:a16="http://schemas.microsoft.com/office/drawing/2014/main" val="1261885407"/>
                    </a:ext>
                  </a:extLst>
                </a:gridCol>
                <a:gridCol w="615214">
                  <a:extLst>
                    <a:ext uri="{9D8B030D-6E8A-4147-A177-3AD203B41FA5}">
                      <a16:colId xmlns:a16="http://schemas.microsoft.com/office/drawing/2014/main" val="2463388996"/>
                    </a:ext>
                  </a:extLst>
                </a:gridCol>
                <a:gridCol w="877249">
                  <a:extLst>
                    <a:ext uri="{9D8B030D-6E8A-4147-A177-3AD203B41FA5}">
                      <a16:colId xmlns:a16="http://schemas.microsoft.com/office/drawing/2014/main" val="1419555147"/>
                    </a:ext>
                  </a:extLst>
                </a:gridCol>
              </a:tblGrid>
              <a:tr h="23070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序号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客户代码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公司名称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授权区域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备  注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联系人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89932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0210058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西安新重康发动机销售服务有限公司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内蒙古、青海、陕西、山西、河南、山东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张荣全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15923026174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345648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2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0040077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成都重发机电设备有限公司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重庆、四川、湖北、安徽、湖南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王正长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13883484499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001634"/>
                  </a:ext>
                </a:extLst>
              </a:tr>
              <a:tr h="3366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3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0070031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美之星动力科技（重庆）有限公司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甘肃、天津、北京、河北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独家授权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李程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13924195777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441059"/>
                  </a:ext>
                </a:extLst>
              </a:tr>
              <a:tr h="36741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黑龙江、吉林、辽宁、新疆、江苏、上海、浙江为开放区域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imSun" panose="02010600030101010101" pitchFamily="2" charset="-122"/>
                          <a:ea typeface="SimSun" panose="02010600030101010101" pitchFamily="2" charset="-122"/>
                        </a:rPr>
                        <a:t>　</a:t>
                      </a:r>
                    </a:p>
                  </a:txBody>
                  <a:tcPr marL="8545" marR="8545" marT="85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580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072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mmins 2018">
  <a:themeElements>
    <a:clrScheme name="Launch">
      <a:dk1>
        <a:srgbClr val="000000"/>
      </a:dk1>
      <a:lt1>
        <a:srgbClr val="FFFFFF"/>
      </a:lt1>
      <a:dk2>
        <a:srgbClr val="414141"/>
      </a:dk2>
      <a:lt2>
        <a:srgbClr val="E7E6E6"/>
      </a:lt2>
      <a:accent1>
        <a:srgbClr val="424242"/>
      </a:accent1>
      <a:accent2>
        <a:srgbClr val="DA281C"/>
      </a:accent2>
      <a:accent3>
        <a:srgbClr val="00578A"/>
      </a:accent3>
      <a:accent4>
        <a:srgbClr val="738B1F"/>
      </a:accent4>
      <a:accent5>
        <a:srgbClr val="B4B4B3"/>
      </a:accent5>
      <a:accent6>
        <a:srgbClr val="00000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 Systems 1" id="{FBFCE814-667B-4DB1-A20B-EA6C5AC39285}" vid="{5383166A-AA08-4BA4-9AD4-8482465EE1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0f2843-a711-499d-bfc7-d13521cc133e">JTAAFZN6E4EA-528067430-68</_dlc_DocId>
    <_dlc_DocIdUrl xmlns="ed0f2843-a711-499d-bfc7-d13521cc133e">
      <Url>http://ccecsv67/Administration/_layouts/15/DocIdRedir.aspx?ID=JTAAFZN6E4EA-528067430-68</Url>
      <Description>JTAAFZN6E4EA-528067430-68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AC787569D93DBA4097A062A70AD61CBF" ma:contentTypeVersion="1" ma:contentTypeDescription="新建文档。" ma:contentTypeScope="" ma:versionID="f498b1399127751d42159516d440bb99">
  <xsd:schema xmlns:xsd="http://www.w3.org/2001/XMLSchema" xmlns:xs="http://www.w3.org/2001/XMLSchema" xmlns:p="http://schemas.microsoft.com/office/2006/metadata/properties" xmlns:ns2="ed0f2843-a711-499d-bfc7-d13521cc133e" targetNamespace="http://schemas.microsoft.com/office/2006/metadata/properties" ma:root="true" ma:fieldsID="d75a881a422c07e8ab7d12b1a1374c0f" ns2:_="">
    <xsd:import namespace="ed0f2843-a711-499d-bfc7-d13521cc133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f2843-a711-499d-bfc7-d13521cc133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文档 ID 值" ma:description="分配至此项的文档 ID 值。" ma:internalName="_dlc_DocId" ma:readOnly="true">
      <xsd:simpleType>
        <xsd:restriction base="dms:Text"/>
      </xsd:simpleType>
    </xsd:element>
    <xsd:element name="_dlc_DocIdUrl" ma:index="9" nillable="true" ma:displayName="文档 ID" ma:description="此文档的永久链接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永久 ID" ma:description="在添加过程中保留 ID。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8A460E-4876-41AB-AE3C-E4FD95D1F45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4FA8940-AC8B-4B26-979A-30BECEC7FF2A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ed0f2843-a711-499d-bfc7-d13521cc133e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7CCFD9F-E8A5-4842-A2E8-24AFD1F7B77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D786961-5C36-44D0-AFE7-78D12ABACA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0f2843-a711-499d-bfc7-d13521cc13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 Systems 2</Template>
  <TotalTime>74995</TotalTime>
  <Words>631</Words>
  <Application>Microsoft Office PowerPoint</Application>
  <PresentationFormat>宽屏</PresentationFormat>
  <Paragraphs>123</Paragraphs>
  <Slides>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等线</vt:lpstr>
      <vt:lpstr>宋体</vt:lpstr>
      <vt:lpstr>宋体</vt:lpstr>
      <vt:lpstr>Arial</vt:lpstr>
      <vt:lpstr>Calibri</vt:lpstr>
      <vt:lpstr>Courier New</vt:lpstr>
      <vt:lpstr>LucidaGrande</vt:lpstr>
      <vt:lpstr>Wingdings</vt:lpstr>
      <vt:lpstr>Cummins 2018</vt:lpstr>
      <vt:lpstr>think-cell 幻灯片</vt:lpstr>
      <vt:lpstr>PowerPoint 演示文稿</vt:lpstr>
      <vt:lpstr>PowerPoint 演示文稿</vt:lpstr>
    </vt:vector>
  </TitlesOfParts>
  <Company>Cummins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Nan Yang</dc:creator>
  <cp:lastModifiedBy>Jia Xu</cp:lastModifiedBy>
  <cp:revision>193</cp:revision>
  <cp:lastPrinted>2018-03-07T03:56:27Z</cp:lastPrinted>
  <dcterms:created xsi:type="dcterms:W3CDTF">2018-03-07T03:55:58Z</dcterms:created>
  <dcterms:modified xsi:type="dcterms:W3CDTF">2025-03-21T03:15:26Z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0x010100AC787569D93DBA4097A062A70AD61CBF</vt:lpwstr>
  </property>
  <property fmtid="{D5CDD505-2E9C-101B-9397-08002B2CF9AE}" pid="3" name="_dlc_DocIdItemGuid">
    <vt:lpwstr>e4645b56-9d1c-4be7-91d3-cecc22d786e5</vt:lpwstr>
  </property>
</Properties>
</file>